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0" r:id="rId2"/>
    <p:sldId id="337" r:id="rId3"/>
    <p:sldId id="395" r:id="rId4"/>
    <p:sldId id="394" r:id="rId5"/>
    <p:sldId id="393" r:id="rId6"/>
    <p:sldId id="340" r:id="rId7"/>
    <p:sldId id="341" r:id="rId8"/>
    <p:sldId id="386" r:id="rId9"/>
    <p:sldId id="390" r:id="rId10"/>
    <p:sldId id="388" r:id="rId11"/>
    <p:sldId id="398" r:id="rId12"/>
    <p:sldId id="391" r:id="rId13"/>
    <p:sldId id="400" r:id="rId14"/>
    <p:sldId id="404" r:id="rId15"/>
  </p:sldIdLst>
  <p:sldSz cx="9144000" cy="6858000" type="screen4x3"/>
  <p:notesSz cx="6819900" cy="99187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FF99CC"/>
    <a:srgbClr val="FFFF00"/>
    <a:srgbClr val="33CCCC"/>
    <a:srgbClr val="FFCCCC"/>
    <a:srgbClr val="FFCC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55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21813"/>
            <a:ext cx="2955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A8B68DD-F779-495A-9BD9-93FA555B55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39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02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625" y="4711700"/>
            <a:ext cx="5454650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55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21813"/>
            <a:ext cx="2955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B401B6F-AD8D-4CEC-9720-28606548A8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711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A45777-B595-4C58-938F-55D9E6DA19EC}" type="slidenum">
              <a:rPr lang="pt-BR" altLang="pt-BR" sz="1300" smtClean="0"/>
              <a:pPr/>
              <a:t>1</a:t>
            </a:fld>
            <a:endParaRPr lang="pt-BR" altLang="pt-BR" sz="1300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425093F-ED7C-49D2-99C3-29E49CD72D40}" type="slidenum">
              <a:rPr lang="pt-BR" altLang="pt-BR" sz="1300" smtClean="0"/>
              <a:pPr/>
              <a:t>13</a:t>
            </a:fld>
            <a:endParaRPr lang="pt-BR" altLang="pt-BR" sz="1300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8BC8C2-E2CE-4A31-9675-437F7EFE015C}" type="slidenum">
              <a:rPr lang="pt-BR" altLang="pt-BR" sz="1300" smtClean="0"/>
              <a:pPr/>
              <a:t>2</a:t>
            </a:fld>
            <a:endParaRPr lang="pt-BR" altLang="pt-BR" sz="1300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2E61A0-69E1-4D20-BF08-F502CC2142C7}" type="slidenum">
              <a:rPr lang="pt-BR" altLang="pt-BR" sz="1300" smtClean="0"/>
              <a:pPr/>
              <a:t>6</a:t>
            </a:fld>
            <a:endParaRPr lang="pt-BR" altLang="pt-BR" sz="1300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AC3256-8530-44F0-B295-ED3926DBA180}" type="slidenum">
              <a:rPr lang="pt-BR" altLang="pt-BR" sz="1300" smtClean="0"/>
              <a:pPr/>
              <a:t>7</a:t>
            </a:fld>
            <a:endParaRPr lang="pt-BR" altLang="pt-BR" sz="1300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0CF8C9-D49C-4E0B-A3E1-A08EDA384AA9}" type="slidenum">
              <a:rPr lang="pt-BR" altLang="pt-BR" sz="1300" smtClean="0"/>
              <a:pPr/>
              <a:t>8</a:t>
            </a:fld>
            <a:endParaRPr lang="pt-BR" altLang="pt-BR" sz="1300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199826-4479-4813-9AA0-CD41B30774ED}" type="slidenum">
              <a:rPr lang="pt-BR" altLang="pt-BR" sz="1300" smtClean="0"/>
              <a:pPr/>
              <a:t>9</a:t>
            </a:fld>
            <a:endParaRPr lang="pt-BR" altLang="pt-BR" sz="1300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426B6C0-748D-4673-85E3-796A1E063CCB}" type="slidenum">
              <a:rPr lang="pt-BR" altLang="pt-BR" sz="1300" smtClean="0"/>
              <a:pPr/>
              <a:t>10</a:t>
            </a:fld>
            <a:endParaRPr lang="pt-BR" altLang="pt-BR" sz="1300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46A0BB-B14E-4192-B3A5-38ED2BEB76C3}" type="slidenum">
              <a:rPr lang="pt-BR" altLang="pt-BR" sz="1300" smtClean="0"/>
              <a:pPr/>
              <a:t>11</a:t>
            </a:fld>
            <a:endParaRPr lang="pt-BR" altLang="pt-BR" sz="1300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FA29D0-99C2-4CAF-9073-F198DD605297}" type="slidenum">
              <a:rPr lang="pt-BR" altLang="pt-BR" sz="1300" smtClean="0"/>
              <a:pPr/>
              <a:t>12</a:t>
            </a:fld>
            <a:endParaRPr lang="pt-BR" altLang="pt-BR" sz="1300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93149-8B22-44DF-B20B-E1ED7789F9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7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30D6-20E2-483E-8D91-DD9E79CB73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50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0A86-8F15-45EB-B031-B4047AE625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33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93BCA-66D8-408E-8545-375AA6FBF7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98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FB23-1DAD-473C-849B-398A05F286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09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322C3-548F-4874-A095-F02522509C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06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5EE4A-9B6D-43BA-8031-ACAFF3261D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43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F5AD-B409-4897-BC06-4EEB43D523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79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C9441-719F-4584-A447-BB4F7E2BDD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70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1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2B987-1B00-4436-86AB-9D0849EA9A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30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AC05-0CEC-4718-9A16-211DEC83B1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4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000099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111454-5EB4-4B9C-9C94-96C518EACC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1" name="Grupo 6"/>
          <p:cNvGrpSpPr>
            <a:grpSpLocks/>
          </p:cNvGrpSpPr>
          <p:nvPr userDrawn="1"/>
        </p:nvGrpSpPr>
        <p:grpSpPr bwMode="auto">
          <a:xfrm>
            <a:off x="0" y="6165850"/>
            <a:ext cx="9144000" cy="719138"/>
            <a:chOff x="419968" y="6189225"/>
            <a:chExt cx="8596449" cy="543831"/>
          </a:xfrm>
        </p:grpSpPr>
        <p:pic>
          <p:nvPicPr>
            <p:cNvPr id="1032" name="Picture 11" descr="Nova Logomarca Governo Federal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617" y="6189225"/>
              <a:ext cx="1374775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3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017" y="6225738"/>
              <a:ext cx="168116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1"/>
            <p:cNvSpPr/>
            <p:nvPr/>
          </p:nvSpPr>
          <p:spPr>
            <a:xfrm>
              <a:off x="419968" y="6200030"/>
              <a:ext cx="8596449" cy="533026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1035" name="Picture 11" descr="Nova Logomarca Governo Federal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474" y="6225738"/>
              <a:ext cx="1374775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3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850" y="6225738"/>
              <a:ext cx="1681163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6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38"/>
            <a:ext cx="7772400" cy="1511300"/>
          </a:xfrm>
          <a:noFill/>
        </p:spPr>
        <p:txBody>
          <a:bodyPr/>
          <a:lstStyle/>
          <a:p>
            <a:pPr algn="ctr" eaLnBrk="1" hangingPunct="1"/>
            <a:r>
              <a:rPr lang="pt-BR" altLang="pt-BR" sz="6000" i="1" smtClean="0">
                <a:solidFill>
                  <a:srgbClr val="FF9900"/>
                </a:solidFill>
                <a:latin typeface="Times New Roman" pitchFamily="18" charset="0"/>
              </a:rPr>
              <a:t>FNDE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213100"/>
            <a:ext cx="8135938" cy="2425700"/>
          </a:xfrm>
          <a:noFill/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pt-BR" altLang="pt-BR" sz="4400" smtClean="0">
                <a:solidFill>
                  <a:srgbClr val="FF9933"/>
                </a:solidFill>
                <a:latin typeface="Times New Roman" pitchFamily="18" charset="0"/>
              </a:rPr>
              <a:t>Fundo Nacional de Desenvolvimento da Educação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153150"/>
            <a:ext cx="9177338" cy="539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358775"/>
            <a:ext cx="8461375" cy="900113"/>
          </a:xfrm>
          <a:noFill/>
        </p:spPr>
        <p:txBody>
          <a:bodyPr/>
          <a:lstStyle/>
          <a:p>
            <a:pPr algn="ctr" eaLnBrk="1" hangingPunct="1"/>
            <a:r>
              <a:rPr lang="pt-BR" altLang="pt-BR" sz="4400" i="1" smtClean="0">
                <a:solidFill>
                  <a:srgbClr val="FF9933"/>
                </a:solidFill>
                <a:latin typeface="Times New Roman" pitchFamily="18" charset="0"/>
              </a:rPr>
              <a:t>Quantidades</a:t>
            </a:r>
            <a:br>
              <a:rPr lang="pt-BR" altLang="pt-BR" sz="4400" i="1" smtClean="0">
                <a:solidFill>
                  <a:srgbClr val="FF9933"/>
                </a:solidFill>
                <a:latin typeface="Times New Roman" pitchFamily="18" charset="0"/>
              </a:rPr>
            </a:br>
            <a:endParaRPr lang="pt-BR" altLang="pt-BR" sz="4400" i="1" smtClean="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6153150"/>
            <a:ext cx="9177338" cy="539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pt-BR"/>
          </a:p>
        </p:txBody>
      </p:sp>
      <p:sp>
        <p:nvSpPr>
          <p:cNvPr id="7" name="Retângulo 6"/>
          <p:cNvSpPr/>
          <p:nvPr/>
        </p:nvSpPr>
        <p:spPr>
          <a:xfrm>
            <a:off x="179388" y="1268413"/>
            <a:ext cx="87852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36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PNLD 2015 e PNLD Campo 2015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042988" y="2133600"/>
          <a:ext cx="6937375" cy="3865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310"/>
                <a:gridCol w="1666884"/>
                <a:gridCol w="1041406"/>
                <a:gridCol w="1564775"/>
              </a:tblGrid>
              <a:tr h="503296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Etapa </a:t>
                      </a:r>
                      <a:endParaRPr lang="pt-BR" sz="24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auto"/>
                      <a:r>
                        <a:rPr lang="pt-BR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</a:t>
                      </a:r>
                    </a:p>
                    <a:p>
                      <a:pPr algn="ctr" fontAlgn="auto"/>
                      <a:r>
                        <a:rPr lang="pt-BR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Ensino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Quantidades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5321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Aluno</a:t>
                      </a:r>
                    </a:p>
                    <a:p>
                      <a:pPr algn="ctr" fontAlgn="auto"/>
                      <a:r>
                        <a:rPr lang="pt-BR" sz="2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Beneficiados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Escolas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Exemplares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92893">
                <a:tc>
                  <a:txBody>
                    <a:bodyPr/>
                    <a:lstStyle/>
                    <a:p>
                      <a:pPr marL="0" indent="85725" algn="l" fontAlgn="b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PNLD Campo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1.950.429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58.151</a:t>
                      </a:r>
                      <a:endParaRPr lang="pt-BR" sz="23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3.609.379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040">
                <a:tc>
                  <a:txBody>
                    <a:bodyPr/>
                    <a:lstStyle/>
                    <a:p>
                      <a:pPr marL="0" indent="85725" algn="l" fontAlgn="b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Anos Iniciais do </a:t>
                      </a:r>
                      <a:r>
                        <a:rPr lang="pt-BR" sz="2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11.032.122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47.225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25.454.102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040">
                <a:tc>
                  <a:txBody>
                    <a:bodyPr/>
                    <a:lstStyle/>
                    <a:p>
                      <a:pPr marL="0" indent="85725" algn="l" fontAlgn="b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Anos Finais do </a:t>
                      </a:r>
                      <a:r>
                        <a:rPr lang="pt-BR" sz="2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10.774.529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51.762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27.605.870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040">
                <a:tc>
                  <a:txBody>
                    <a:bodyPr/>
                    <a:lstStyle/>
                    <a:p>
                      <a:pPr marL="0" indent="85725" algn="l" fontAlgn="b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Ensino Médio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7.112.492</a:t>
                      </a:r>
                      <a:endParaRPr lang="pt-BR" sz="23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19.363</a:t>
                      </a:r>
                      <a:endParaRPr lang="pt-BR" sz="23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87.622.022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040"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30.869.572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176.501</a:t>
                      </a:r>
                      <a:endParaRPr lang="pt-BR" sz="23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144.291.373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358775"/>
            <a:ext cx="8277225" cy="900113"/>
          </a:xfrm>
          <a:noFill/>
        </p:spPr>
        <p:txBody>
          <a:bodyPr/>
          <a:lstStyle/>
          <a:p>
            <a:pPr algn="ctr" eaLnBrk="1" hangingPunct="1"/>
            <a:r>
              <a:rPr lang="pt-BR" altLang="pt-BR" sz="4400" i="1" smtClean="0">
                <a:solidFill>
                  <a:srgbClr val="FF9933"/>
                </a:solidFill>
                <a:latin typeface="Times New Roman" pitchFamily="18" charset="0"/>
              </a:rPr>
              <a:t>Valores</a:t>
            </a:r>
            <a:br>
              <a:rPr lang="pt-BR" altLang="pt-BR" sz="4400" i="1" smtClean="0">
                <a:solidFill>
                  <a:srgbClr val="FF9933"/>
                </a:solidFill>
                <a:latin typeface="Times New Roman" pitchFamily="18" charset="0"/>
              </a:rPr>
            </a:br>
            <a:endParaRPr lang="pt-BR" altLang="pt-BR" sz="4400" i="1" smtClean="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6153150"/>
            <a:ext cx="9177338" cy="539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pt-BR"/>
          </a:p>
        </p:txBody>
      </p:sp>
      <p:sp>
        <p:nvSpPr>
          <p:cNvPr id="7" name="Retângulo 6"/>
          <p:cNvSpPr/>
          <p:nvPr/>
        </p:nvSpPr>
        <p:spPr>
          <a:xfrm>
            <a:off x="179388" y="1196975"/>
            <a:ext cx="87852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36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PNLD 2015 e PNLD Campo 2015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65100" y="2276475"/>
          <a:ext cx="8870950" cy="3600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9712"/>
                <a:gridCol w="2184983"/>
                <a:gridCol w="2016123"/>
                <a:gridCol w="2160132"/>
              </a:tblGrid>
              <a:tr h="432054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Etapa </a:t>
                      </a:r>
                      <a:endParaRPr lang="pt-BR" sz="24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auto"/>
                      <a:r>
                        <a:rPr lang="pt-BR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</a:t>
                      </a:r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Ensino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Valores (em R$)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800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Aquisição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Distribuição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Aquisição </a:t>
                      </a:r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algn="ctr" fontAlgn="auto"/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Distribuição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2050">
                <a:tc>
                  <a:txBody>
                    <a:bodyPr/>
                    <a:lstStyle/>
                    <a:p>
                      <a:pPr marL="0" indent="85725" algn="l" fontAlgn="b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PNLD Campo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22.178.101,43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10.289.895,22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32.467.996,65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L="0" indent="85725" algn="l" fontAlgn="b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Anos Iniciais do </a:t>
                      </a:r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173.222.891,86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26.477.672,52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199.700.564,38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L="0" indent="85725" algn="l" fontAlgn="b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Anos Finais do </a:t>
                      </a:r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192.661.598,51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29.448.940,95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222.110.539,46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L="0" indent="85725" algn="l" fontAlgn="b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Ensino Médio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787.905.386,58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120.433.855,94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908.339.242,52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1.175.967.978,38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186.650.364,63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1.362.618.343,01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358775"/>
            <a:ext cx="8277225" cy="900113"/>
          </a:xfrm>
          <a:noFill/>
        </p:spPr>
        <p:txBody>
          <a:bodyPr/>
          <a:lstStyle/>
          <a:p>
            <a:pPr algn="ctr" eaLnBrk="1" hangingPunct="1"/>
            <a:r>
              <a:rPr lang="pt-BR" altLang="pt-BR" sz="4400" i="1" smtClean="0">
                <a:solidFill>
                  <a:srgbClr val="FF9933"/>
                </a:solidFill>
                <a:latin typeface="Times New Roman" pitchFamily="18" charset="0"/>
              </a:rPr>
              <a:t>PNLD 2015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8775" y="1268413"/>
            <a:ext cx="8277225" cy="46815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altLang="pt-BR" smtClean="0">
                <a:solidFill>
                  <a:schemeClr val="accent2"/>
                </a:solidFill>
                <a:latin typeface="Times New Roman" pitchFamily="18" charset="0"/>
              </a:rPr>
              <a:t>Público alvo: </a:t>
            </a:r>
            <a:r>
              <a:rPr lang="pt-BR" altLang="pt-BR" smtClean="0">
                <a:latin typeface="Times New Roman" pitchFamily="18" charset="0"/>
              </a:rPr>
              <a:t>escolas do ensino médio;</a:t>
            </a:r>
          </a:p>
          <a:p>
            <a:pPr algn="just" eaLnBrk="1" hangingPunct="1">
              <a:lnSpc>
                <a:spcPct val="90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altLang="pt-BR" smtClean="0">
                <a:solidFill>
                  <a:schemeClr val="accent2"/>
                </a:solidFill>
                <a:latin typeface="Times New Roman" pitchFamily="18" charset="0"/>
              </a:rPr>
              <a:t>Obras: </a:t>
            </a:r>
          </a:p>
          <a:p>
            <a:pPr lvl="1" algn="just" eaLnBrk="1" hangingPunct="1">
              <a:lnSpc>
                <a:spcPct val="90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pt-BR" altLang="pt-BR" smtClean="0">
                <a:latin typeface="Times New Roman" pitchFamily="18" charset="0"/>
              </a:rPr>
              <a:t>Tipo 1: Livros didáticos impressos e digitais;</a:t>
            </a:r>
          </a:p>
          <a:p>
            <a:pPr lvl="1" algn="just" eaLnBrk="1" hangingPunct="1">
              <a:lnSpc>
                <a:spcPct val="90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pt-BR" altLang="pt-BR" smtClean="0">
                <a:latin typeface="Times New Roman" pitchFamily="18" charset="0"/>
              </a:rPr>
              <a:t>Tipo 2: Livros didáticos impressos e PDF;</a:t>
            </a:r>
            <a:endParaRPr lang="pt-BR" altLang="pt-BR" i="1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mtClean="0">
                <a:latin typeface="Times New Roman" pitchFamily="18" charset="0"/>
              </a:rPr>
              <a:t>Os </a:t>
            </a:r>
            <a:r>
              <a:rPr lang="pt-BR" altLang="pt-BR" smtClean="0">
                <a:solidFill>
                  <a:schemeClr val="accent2"/>
                </a:solidFill>
                <a:latin typeface="Times New Roman" pitchFamily="18" charset="0"/>
              </a:rPr>
              <a:t>livros digitais </a:t>
            </a:r>
            <a:r>
              <a:rPr lang="pt-BR" altLang="pt-BR" smtClean="0">
                <a:latin typeface="Times New Roman" pitchFamily="18" charset="0"/>
              </a:rPr>
              <a:t>só serão distribuídos para escolas que declararem interesse na utilização da obra digital e que também estejam aptas a recebê-los.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6153150"/>
            <a:ext cx="9177338" cy="539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476250"/>
            <a:ext cx="8277225" cy="1008063"/>
          </a:xfrm>
          <a:noFill/>
        </p:spPr>
        <p:txBody>
          <a:bodyPr/>
          <a:lstStyle/>
          <a:p>
            <a:pPr algn="ctr" eaLnBrk="1" hangingPunct="1"/>
            <a:r>
              <a:rPr lang="pt-BR" altLang="pt-BR" sz="4000" i="1" smtClean="0">
                <a:solidFill>
                  <a:srgbClr val="FF9933"/>
                </a:solidFill>
                <a:latin typeface="Times New Roman" pitchFamily="18" charset="0"/>
              </a:rPr>
              <a:t>PNLD EM 2015 – Livros Digitais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8775" y="1484313"/>
            <a:ext cx="8389938" cy="44656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altLang="pt-BR" smtClean="0">
                <a:latin typeface="Times New Roman" pitchFamily="18" charset="0"/>
              </a:rPr>
              <a:t>Após a escolha dos livro foi aplicado um </a:t>
            </a:r>
            <a:r>
              <a:rPr lang="pt-BR" altLang="pt-BR" smtClean="0">
                <a:solidFill>
                  <a:srgbClr val="FF9900"/>
                </a:solidFill>
                <a:latin typeface="Times New Roman" pitchFamily="18" charset="0"/>
              </a:rPr>
              <a:t>questionário</a:t>
            </a:r>
            <a:r>
              <a:rPr lang="pt-BR" altLang="pt-BR" smtClean="0">
                <a:latin typeface="Times New Roman" pitchFamily="18" charset="0"/>
              </a:rPr>
              <a:t> para um primeiro mapeamento da demanda;</a:t>
            </a:r>
          </a:p>
          <a:p>
            <a:pPr algn="just" eaLnBrk="1" hangingPunct="1">
              <a:lnSpc>
                <a:spcPct val="90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</a:pPr>
            <a:endParaRPr lang="pt-BR" altLang="pt-BR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pt-BR" altLang="pt-BR" smtClean="0">
                <a:solidFill>
                  <a:schemeClr val="accent2"/>
                </a:solidFill>
                <a:latin typeface="Times New Roman" pitchFamily="18" charset="0"/>
              </a:rPr>
              <a:t> PDDE Interativo: </a:t>
            </a:r>
          </a:p>
          <a:p>
            <a:pPr lvl="1" algn="just" eaLnBrk="1" hangingPunct="1">
              <a:lnSpc>
                <a:spcPct val="90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pt-BR" altLang="pt-BR" smtClean="0">
                <a:latin typeface="Times New Roman" pitchFamily="18" charset="0"/>
              </a:rPr>
              <a:t>Diretores de Escola</a:t>
            </a:r>
          </a:p>
          <a:p>
            <a:pPr lvl="1" algn="just" eaLnBrk="1" hangingPunct="1">
              <a:lnSpc>
                <a:spcPct val="90000"/>
              </a:lnSpc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§"/>
            </a:pPr>
            <a:r>
              <a:rPr lang="pt-BR" altLang="pt-BR" smtClean="0">
                <a:latin typeface="Times New Roman" pitchFamily="18" charset="0"/>
              </a:rPr>
              <a:t>Secretarias de Educação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6153150"/>
            <a:ext cx="9177338" cy="539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1763713" y="3284538"/>
            <a:ext cx="4637087" cy="433387"/>
          </a:xfrm>
        </p:spPr>
        <p:txBody>
          <a:bodyPr/>
          <a:lstStyle/>
          <a:p>
            <a:pPr eaLnBrk="1" hangingPunct="1"/>
            <a:r>
              <a:rPr lang="pt-BR" altLang="pt-BR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PORTAL DO FNDE: www.fnde.gov.br</a:t>
            </a:r>
            <a:endParaRPr lang="en-GB" altLang="pt-BR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4294967295"/>
          </p:nvPr>
        </p:nvSpPr>
        <p:spPr>
          <a:xfrm>
            <a:off x="2771775" y="5084763"/>
            <a:ext cx="5976938" cy="720725"/>
          </a:xfrm>
        </p:spPr>
        <p:txBody>
          <a:bodyPr/>
          <a:lstStyle/>
          <a:p>
            <a:pPr marL="82550" indent="0" eaLnBrk="1" hangingPunct="1">
              <a:buFontTx/>
              <a:buNone/>
            </a:pPr>
            <a:r>
              <a:rPr lang="pt-BR" altLang="pt-BR" sz="1800" smtClean="0">
                <a:latin typeface="Times New Roman" pitchFamily="18" charset="0"/>
                <a:cs typeface="Times New Roman" pitchFamily="18" charset="0"/>
              </a:rPr>
              <a:t>Serviço de Atendimento ao Cidadão (SAC) 0800 616161, teclando “2” e depois “5” para acessar o FNDE</a:t>
            </a:r>
            <a:endParaRPr lang="en-GB" altLang="pt-BR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2"/>
          <p:cNvSpPr>
            <a:spLocks/>
          </p:cNvSpPr>
          <p:nvPr/>
        </p:nvSpPr>
        <p:spPr bwMode="auto">
          <a:xfrm>
            <a:off x="539750" y="260350"/>
            <a:ext cx="27368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pt-BR" altLang="pt-BR" sz="36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Obrigada!</a:t>
            </a:r>
          </a:p>
        </p:txBody>
      </p:sp>
      <p:pic>
        <p:nvPicPr>
          <p:cNvPr id="16389" name="Picture 14" descr="MC90041580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00538"/>
            <a:ext cx="2103437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7" descr="MC9002943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788" y="1773238"/>
            <a:ext cx="219551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323850" y="1557338"/>
            <a:ext cx="576103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82550" indent="0" algn="ctr" eaLnBrk="1" hangingPunct="1">
              <a:buFontTx/>
              <a:buNone/>
              <a:defRPr/>
            </a:pPr>
            <a:r>
              <a:rPr lang="pt-BR" sz="2400" b="1" kern="0" dirty="0" smtClean="0">
                <a:latin typeface="Times New Roman" pitchFamily="18" charset="0"/>
                <a:cs typeface="Times New Roman" pitchFamily="18" charset="0"/>
              </a:rPr>
              <a:t>Maria Fernanda Nogueira Bittencourt</a:t>
            </a:r>
            <a:endParaRPr lang="en-GB" sz="2400" b="1" kern="0" dirty="0">
              <a:latin typeface="Times New Roman" pitchFamily="18" charset="0"/>
              <a:cs typeface="Times New Roman" pitchFamily="18" charset="0"/>
            </a:endParaRPr>
          </a:p>
          <a:p>
            <a:pPr marL="82550" indent="0" algn="ctr" eaLnBrk="1" hangingPunct="1">
              <a:buFontTx/>
              <a:buNone/>
              <a:defRPr/>
            </a:pPr>
            <a:r>
              <a:rPr lang="en-GB" sz="2400" kern="0" dirty="0" err="1" smtClean="0">
                <a:latin typeface="Times New Roman" pitchFamily="18" charset="0"/>
                <a:cs typeface="Times New Roman" pitchFamily="18" charset="0"/>
              </a:rPr>
              <a:t>Diretora</a:t>
            </a:r>
            <a:r>
              <a:rPr lang="en-GB" sz="2400" kern="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400" kern="0" dirty="0" err="1" smtClean="0">
                <a:latin typeface="Times New Roman" pitchFamily="18" charset="0"/>
                <a:cs typeface="Times New Roman" pitchFamily="18" charset="0"/>
              </a:rPr>
              <a:t>Ações</a:t>
            </a:r>
            <a:r>
              <a:rPr lang="en-GB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kern="0" dirty="0" err="1" smtClean="0">
                <a:latin typeface="Times New Roman" pitchFamily="18" charset="0"/>
                <a:cs typeface="Times New Roman" pitchFamily="18" charset="0"/>
              </a:rPr>
              <a:t>Educacionais</a:t>
            </a:r>
            <a:endParaRPr lang="pt-BR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358775"/>
            <a:ext cx="8277225" cy="900113"/>
          </a:xfrm>
          <a:noFill/>
        </p:spPr>
        <p:txBody>
          <a:bodyPr/>
          <a:lstStyle/>
          <a:p>
            <a:pPr algn="ctr" eaLnBrk="1" hangingPunct="1"/>
            <a:r>
              <a:rPr lang="pt-BR" altLang="pt-BR" sz="4400" i="1" smtClean="0">
                <a:solidFill>
                  <a:srgbClr val="FF9933"/>
                </a:solidFill>
                <a:latin typeface="Times New Roman" pitchFamily="18" charset="0"/>
              </a:rPr>
              <a:t>Acervos do PNBE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808912" cy="4678362"/>
          </a:xfrm>
          <a:noFill/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mtClean="0">
                <a:latin typeface="Times New Roman" pitchFamily="18" charset="0"/>
              </a:rPr>
              <a:t>Educação infantil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mtClean="0">
                <a:latin typeface="Times New Roman" pitchFamily="18" charset="0"/>
              </a:rPr>
              <a:t>Anos iniciais do ensino fundamental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mtClean="0">
                <a:latin typeface="Times New Roman" pitchFamily="18" charset="0"/>
              </a:rPr>
              <a:t>Anos finais do ensino fundamental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mtClean="0">
                <a:latin typeface="Times New Roman" pitchFamily="18" charset="0"/>
              </a:rPr>
              <a:t>Ensino médio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mtClean="0">
                <a:latin typeface="Times New Roman" pitchFamily="18" charset="0"/>
              </a:rPr>
              <a:t>Educação de jovens e adultos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mtClean="0">
                <a:latin typeface="Times New Roman" pitchFamily="18" charset="0"/>
              </a:rPr>
              <a:t>PNBE do Professor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</a:pPr>
            <a:r>
              <a:rPr lang="pt-BR" altLang="pt-BR" smtClean="0">
                <a:latin typeface="Times New Roman" pitchFamily="18" charset="0"/>
              </a:rPr>
              <a:t>PNBE Periódicos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6153150"/>
            <a:ext cx="9177338" cy="539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11238"/>
            <a:ext cx="23733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33388" y="115888"/>
            <a:ext cx="827722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400" i="1" kern="0" dirty="0" smtClean="0">
                <a:solidFill>
                  <a:srgbClr val="FF9933"/>
                </a:solidFill>
                <a:latin typeface="Times New Roman" pitchFamily="18" charset="0"/>
              </a:rPr>
              <a:t>Literatura Infantil</a:t>
            </a:r>
          </a:p>
        </p:txBody>
      </p:sp>
      <p:pic>
        <p:nvPicPr>
          <p:cNvPr id="5124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1020763"/>
            <a:ext cx="264636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1011238"/>
            <a:ext cx="31734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3779838"/>
            <a:ext cx="27590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657600"/>
            <a:ext cx="1871663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857625"/>
            <a:ext cx="1846262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968750"/>
            <a:ext cx="27622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4176713" cy="4176712"/>
          </a:xfr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33388" y="333375"/>
            <a:ext cx="82772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400" i="1" kern="0" dirty="0" smtClean="0">
                <a:solidFill>
                  <a:srgbClr val="FF9933"/>
                </a:solidFill>
                <a:latin typeface="Times New Roman" pitchFamily="18" charset="0"/>
              </a:rPr>
              <a:t>Dicionários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160463"/>
            <a:ext cx="4105275" cy="612775"/>
          </a:xfrm>
          <a:noFill/>
        </p:spPr>
        <p:txBody>
          <a:bodyPr/>
          <a:lstStyle/>
          <a:p>
            <a:pPr algn="ctr" eaLnBrk="1" hangingPunct="1"/>
            <a:r>
              <a:rPr lang="pt-BR" altLang="pt-BR" sz="2800" i="1" smtClean="0">
                <a:latin typeface="Times New Roman" pitchFamily="18" charset="0"/>
              </a:rPr>
              <a:t>Ensino Infantil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427538" y="1196975"/>
            <a:ext cx="46815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2800" i="1" kern="0" dirty="0" smtClean="0">
                <a:latin typeface="Times New Roman" pitchFamily="18" charset="0"/>
              </a:rPr>
              <a:t>Ensino Fundamental e Médio</a:t>
            </a:r>
          </a:p>
        </p:txBody>
      </p:sp>
      <p:pic>
        <p:nvPicPr>
          <p:cNvPr id="6151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822450"/>
            <a:ext cx="14589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117725"/>
            <a:ext cx="1014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51025"/>
            <a:ext cx="107791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73475"/>
            <a:ext cx="165576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41438"/>
            <a:ext cx="8047037" cy="4525962"/>
          </a:xfr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33388" y="333375"/>
            <a:ext cx="82772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400" i="1" kern="0" dirty="0" smtClean="0">
                <a:solidFill>
                  <a:srgbClr val="FF9933"/>
                </a:solidFill>
                <a:latin typeface="Times New Roman" pitchFamily="18" charset="0"/>
              </a:rPr>
              <a:t>Variedade no Acervo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358775"/>
            <a:ext cx="8277225" cy="900113"/>
          </a:xfrm>
          <a:noFill/>
        </p:spPr>
        <p:txBody>
          <a:bodyPr/>
          <a:lstStyle/>
          <a:p>
            <a:pPr algn="ctr" eaLnBrk="1" hangingPunct="1"/>
            <a:r>
              <a:rPr lang="pt-BR" altLang="pt-BR" sz="4400" i="1" smtClean="0">
                <a:solidFill>
                  <a:srgbClr val="FF9933"/>
                </a:solidFill>
                <a:latin typeface="Times New Roman" pitchFamily="18" charset="0"/>
              </a:rPr>
              <a:t>Mais Ações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9138" y="1196975"/>
            <a:ext cx="6507162" cy="4919663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PNLD Campo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para anos iniciais das escolas rurais em 2013</a:t>
            </a:r>
          </a:p>
          <a:p>
            <a:pPr eaLnBrk="1" hangingPunct="1">
              <a:spcAft>
                <a:spcPct val="20000"/>
              </a:spcAft>
              <a:buClr>
                <a:schemeClr val="bg1"/>
              </a:buClr>
              <a:buFont typeface="Wingdings" pitchFamily="2" charset="2"/>
              <a:buChar char="ü"/>
              <a:defRPr/>
            </a:pPr>
            <a:r>
              <a:rPr lang="pt-BR" sz="28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PNLD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EJA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para ensino fundamental e ensino médio em 2014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Acessibilidade em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MecDaisy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e LIBRAS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Objetos educacionais digitais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Conteúdos multimídia</a:t>
            </a:r>
          </a:p>
          <a:p>
            <a:pPr eaLnBrk="1" hangingPunct="1"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Ampliação das disciplinas: Língua Estrangeira, Filosofia, Sociologia e Artes</a:t>
            </a:r>
          </a:p>
          <a:p>
            <a:pPr marL="0" indent="0" eaLnBrk="1" hangingPunct="1">
              <a:spcAft>
                <a:spcPct val="20000"/>
              </a:spcAft>
              <a:buFontTx/>
              <a:buNone/>
              <a:defRPr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6153150"/>
            <a:ext cx="9177338" cy="539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pt-BR"/>
          </a:p>
        </p:txBody>
      </p:sp>
      <p:pic>
        <p:nvPicPr>
          <p:cNvPr id="819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1237">
            <a:off x="7399338" y="4556125"/>
            <a:ext cx="14732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1320800"/>
            <a:ext cx="1820863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6153150"/>
            <a:ext cx="9177338" cy="539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pt-BR"/>
          </a:p>
        </p:txBody>
      </p:sp>
      <p:graphicFrame>
        <p:nvGraphicFramePr>
          <p:cNvPr id="9219" name="Object 7"/>
          <p:cNvGraphicFramePr>
            <a:graphicFrameLocks/>
          </p:cNvGraphicFramePr>
          <p:nvPr>
            <p:ph idx="1"/>
          </p:nvPr>
        </p:nvGraphicFramePr>
        <p:xfrm>
          <a:off x="358775" y="1258888"/>
          <a:ext cx="8277225" cy="467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Gráfico" r:id="rId4" imgW="8601166" imgH="4181534" progId="Excel.Chart.8">
                  <p:embed/>
                </p:oleObj>
              </mc:Choice>
              <mc:Fallback>
                <p:oleObj name="Gráfico" r:id="rId4" imgW="8601166" imgH="4181534" progId="Excel.Chart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258888"/>
                        <a:ext cx="8277225" cy="467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33388" y="333375"/>
            <a:ext cx="827722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400" i="1" kern="0" dirty="0" smtClean="0">
                <a:solidFill>
                  <a:srgbClr val="FF9933"/>
                </a:solidFill>
                <a:latin typeface="Times New Roman" pitchFamily="18" charset="0"/>
              </a:rPr>
              <a:t>Livros Distribuídos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358775"/>
            <a:ext cx="8277225" cy="900113"/>
          </a:xfrm>
          <a:noFill/>
        </p:spPr>
        <p:txBody>
          <a:bodyPr/>
          <a:lstStyle/>
          <a:p>
            <a:pPr algn="ctr" eaLnBrk="1" hangingPunct="1"/>
            <a:r>
              <a:rPr lang="pt-BR" altLang="pt-BR" sz="4400" i="1" smtClean="0">
                <a:solidFill>
                  <a:srgbClr val="FF9933"/>
                </a:solidFill>
                <a:latin typeface="Times New Roman" pitchFamily="18" charset="0"/>
              </a:rPr>
              <a:t>Quantidades</a:t>
            </a:r>
            <a:br>
              <a:rPr lang="pt-BR" altLang="pt-BR" sz="4400" i="1" smtClean="0">
                <a:solidFill>
                  <a:srgbClr val="FF9933"/>
                </a:solidFill>
                <a:latin typeface="Times New Roman" pitchFamily="18" charset="0"/>
              </a:rPr>
            </a:br>
            <a:endParaRPr lang="pt-BR" altLang="pt-BR" sz="4400" i="1" smtClean="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6153150"/>
            <a:ext cx="9177338" cy="539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pt-BR"/>
          </a:p>
        </p:txBody>
      </p:sp>
      <p:sp>
        <p:nvSpPr>
          <p:cNvPr id="7" name="Retângulo 6"/>
          <p:cNvSpPr/>
          <p:nvPr/>
        </p:nvSpPr>
        <p:spPr>
          <a:xfrm>
            <a:off x="179388" y="1123950"/>
            <a:ext cx="8280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36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PNBE</a:t>
            </a:r>
            <a:r>
              <a:rPr lang="pt-BR" sz="44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 2014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03288" y="1916113"/>
          <a:ext cx="7377112" cy="4118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4887"/>
                <a:gridCol w="1800085"/>
                <a:gridCol w="1224058"/>
                <a:gridCol w="1728082"/>
              </a:tblGrid>
              <a:tr h="555837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Etapa </a:t>
                      </a:r>
                      <a:endParaRPr lang="pt-BR" sz="24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auto"/>
                      <a:r>
                        <a:rPr lang="pt-BR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Ensino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Quantidades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05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Alunos</a:t>
                      </a:r>
                      <a:b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Beneficiados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Escolas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Exemplares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</a:tr>
              <a:tr h="710524">
                <a:tc>
                  <a:txBody>
                    <a:bodyPr/>
                    <a:lstStyle/>
                    <a:p>
                      <a:pPr marL="0" indent="85725" algn="ctr" fontAlgn="b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Educação </a:t>
                      </a:r>
                      <a:r>
                        <a:rPr lang="pt-BR" sz="2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Infantil</a:t>
                      </a:r>
                    </a:p>
                    <a:p>
                      <a:pPr marL="0" indent="85725" algn="ctr" fontAlgn="b"/>
                      <a:r>
                        <a:rPr lang="pt-BR" sz="2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Creche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1.731.572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32.820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4.209.150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</a:tr>
              <a:tr h="710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Educação </a:t>
                      </a:r>
                      <a:r>
                        <a:rPr lang="pt-BR" sz="2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Infantil </a:t>
                      </a:r>
                    </a:p>
                    <a:p>
                      <a:pPr algn="ctr" fontAlgn="b"/>
                      <a:r>
                        <a:rPr lang="pt-BR" sz="2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Pré-Escola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3.645.572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79.949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8.128.600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</a:tr>
              <a:tr h="7105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Fundamental </a:t>
                      </a:r>
                      <a:endParaRPr lang="pt-BR" sz="23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pt-BR" sz="2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</a:t>
                      </a:r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1º ao 5º ano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13.226.845</a:t>
                      </a:r>
                      <a:endParaRPr lang="pt-BR" sz="23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104.745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5.656.300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</a:tr>
              <a:tr h="3600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EJA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3.589.440</a:t>
                      </a:r>
                      <a:endParaRPr lang="pt-BR" sz="23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36.006</a:t>
                      </a:r>
                      <a:endParaRPr lang="pt-BR" sz="23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1.619.100</a:t>
                      </a:r>
                      <a:endParaRPr lang="pt-BR" sz="23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</a:tr>
              <a:tr h="3600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22.193.429</a:t>
                      </a:r>
                      <a:endParaRPr lang="pt-BR" sz="23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253.520</a:t>
                      </a:r>
                      <a:endParaRPr lang="pt-BR" sz="23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19.613.150</a:t>
                      </a:r>
                      <a:endParaRPr lang="pt-BR" sz="2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188913"/>
            <a:ext cx="8389938" cy="1069975"/>
          </a:xfrm>
          <a:noFill/>
        </p:spPr>
        <p:txBody>
          <a:bodyPr/>
          <a:lstStyle/>
          <a:p>
            <a:pPr algn="ctr" eaLnBrk="1" hangingPunct="1"/>
            <a:r>
              <a:rPr lang="pt-BR" altLang="pt-BR" sz="4400" i="1" smtClean="0">
                <a:solidFill>
                  <a:srgbClr val="FF9933"/>
                </a:solidFill>
                <a:latin typeface="Times New Roman" pitchFamily="18" charset="0"/>
              </a:rPr>
              <a:t>Valores</a:t>
            </a:r>
            <a:br>
              <a:rPr lang="pt-BR" altLang="pt-BR" sz="4400" i="1" smtClean="0">
                <a:solidFill>
                  <a:srgbClr val="FF9933"/>
                </a:solidFill>
                <a:latin typeface="Times New Roman" pitchFamily="18" charset="0"/>
              </a:rPr>
            </a:br>
            <a:endParaRPr lang="pt-BR" altLang="pt-BR" sz="4400" i="1" smtClean="0">
              <a:solidFill>
                <a:srgbClr val="FF9933"/>
              </a:solidFill>
              <a:latin typeface="Times New Roman" pitchFamily="18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6153150"/>
            <a:ext cx="9177338" cy="539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pt-BR"/>
          </a:p>
        </p:txBody>
      </p:sp>
      <p:sp>
        <p:nvSpPr>
          <p:cNvPr id="14341" name="Retângulo 6"/>
          <p:cNvSpPr>
            <a:spLocks noChangeArrowheads="1"/>
          </p:cNvSpPr>
          <p:nvPr/>
        </p:nvSpPr>
        <p:spPr bwMode="auto">
          <a:xfrm>
            <a:off x="179388" y="908050"/>
            <a:ext cx="87852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pt-BR" sz="36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PNBE 2014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2075" y="1643063"/>
          <a:ext cx="8972550" cy="441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118"/>
                <a:gridCol w="1779811"/>
                <a:gridCol w="1584198"/>
                <a:gridCol w="1584198"/>
                <a:gridCol w="1800225"/>
              </a:tblGrid>
              <a:tr h="504099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Etapa </a:t>
                      </a:r>
                      <a:endParaRPr lang="pt-BR" sz="24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auto"/>
                      <a:r>
                        <a:rPr lang="pt-BR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</a:t>
                      </a:r>
                    </a:p>
                    <a:p>
                      <a:pPr algn="ctr" fontAlgn="auto"/>
                      <a:r>
                        <a:rPr lang="pt-BR" sz="2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Ensino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Valores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6066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Aquisição</a:t>
                      </a:r>
                      <a:endParaRPr lang="pt-BR" sz="22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Distribuição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Mixagem</a:t>
                      </a:r>
                      <a:endParaRPr lang="pt-BR" sz="22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Aquisição + </a:t>
                      </a:r>
                      <a:endParaRPr lang="pt-BR" sz="22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auto"/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Distribuição </a:t>
                      </a:r>
                    </a:p>
                    <a:p>
                      <a:pPr algn="ctr" fontAlgn="auto"/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Mixagem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</a:tr>
              <a:tr h="7104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Educação </a:t>
                      </a:r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Infantil</a:t>
                      </a:r>
                    </a:p>
                    <a:p>
                      <a:pPr algn="ctr" fontAlgn="b"/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Creche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15.799.465,44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1.704.803,25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1.040.327,50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18.544.596,19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</a:tr>
              <a:tr h="7104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Educação </a:t>
                      </a:r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Infantil</a:t>
                      </a:r>
                    </a:p>
                    <a:p>
                      <a:pPr algn="ctr" fontAlgn="b"/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Pré-Escola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29.664.512,84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3.200.877,78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1.953.281,81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34.818.672,43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</a:tr>
              <a:tr h="7104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Fundamental </a:t>
                      </a:r>
                      <a:endParaRPr lang="pt-BR" sz="22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pt-BR" sz="2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</a:t>
                      </a:r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1º ao 5º ano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29.268.524,35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3.158.149,59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1.927.207,66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34.353.881,60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</a:tr>
              <a:tr h="3601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EJA</a:t>
                      </a:r>
                      <a:endParaRPr lang="pt-BR" sz="22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9.465.906,24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1.021.395,80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623.289,61</a:t>
                      </a:r>
                      <a:endParaRPr lang="pt-BR" sz="2200" b="0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11.110.591,65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</a:tr>
              <a:tr h="3601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pt-BR" sz="22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84.198.408,87</a:t>
                      </a:r>
                      <a:endParaRPr lang="pt-BR" sz="22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9.085.226,42</a:t>
                      </a:r>
                      <a:endParaRPr lang="pt-BR" sz="22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5.544.106,58</a:t>
                      </a:r>
                      <a:endParaRPr lang="pt-BR" sz="2200" b="1" i="0" u="none" strike="noStrike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2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98.827.741,87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4852</TotalTime>
  <Words>407</Words>
  <Application>Microsoft Office PowerPoint</Application>
  <PresentationFormat>Apresentação na tela (4:3)</PresentationFormat>
  <Paragraphs>180</Paragraphs>
  <Slides>14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Wingdings</vt:lpstr>
      <vt:lpstr>Design padrão</vt:lpstr>
      <vt:lpstr>Gráfico do Microsoft Office Excel</vt:lpstr>
      <vt:lpstr>FNDE</vt:lpstr>
      <vt:lpstr>Acervos do PNBE</vt:lpstr>
      <vt:lpstr>Apresentação do PowerPoint</vt:lpstr>
      <vt:lpstr>Ensino Infantil</vt:lpstr>
      <vt:lpstr>Apresentação do PowerPoint</vt:lpstr>
      <vt:lpstr>Mais Ações</vt:lpstr>
      <vt:lpstr>Apresentação do PowerPoint</vt:lpstr>
      <vt:lpstr>Quantidades </vt:lpstr>
      <vt:lpstr>Valores </vt:lpstr>
      <vt:lpstr>Quantidades </vt:lpstr>
      <vt:lpstr>Valores </vt:lpstr>
      <vt:lpstr>PNLD 2015</vt:lpstr>
      <vt:lpstr>PNLD EM 2015 – Livros Digitais</vt:lpstr>
      <vt:lpstr>PORTAL DO FNDE: www.fnde.gov.br</vt:lpstr>
    </vt:vector>
  </TitlesOfParts>
  <Company>FNDE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FNDE</dc:creator>
  <cp:lastModifiedBy>ANA CAROLINA SOUZA LUTTNER</cp:lastModifiedBy>
  <cp:revision>529</cp:revision>
  <cp:lastPrinted>2014-11-06T18:44:37Z</cp:lastPrinted>
  <dcterms:created xsi:type="dcterms:W3CDTF">2005-03-31T17:15:13Z</dcterms:created>
  <dcterms:modified xsi:type="dcterms:W3CDTF">2014-11-20T19:11:26Z</dcterms:modified>
</cp:coreProperties>
</file>